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85" r:id="rId5"/>
    <p:sldId id="280" r:id="rId6"/>
    <p:sldId id="292" r:id="rId7"/>
    <p:sldId id="293" r:id="rId8"/>
    <p:sldId id="286" r:id="rId9"/>
    <p:sldId id="287" r:id="rId10"/>
    <p:sldId id="288" r:id="rId11"/>
    <p:sldId id="290" r:id="rId12"/>
    <p:sldId id="291" r:id="rId13"/>
    <p:sldId id="289" r:id="rId14"/>
    <p:sldId id="294" r:id="rId15"/>
  </p:sldIdLst>
  <p:sldSz cx="14630400" cy="8229600"/>
  <p:notesSz cx="146304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00"/>
    <a:srgbClr val="00BAE1"/>
    <a:srgbClr val="00295C"/>
    <a:srgbClr val="865943"/>
    <a:srgbClr val="C4D82E"/>
    <a:srgbClr val="F9E018"/>
    <a:srgbClr val="815DC7"/>
    <a:srgbClr val="42AB0B"/>
    <a:srgbClr val="FEBE10"/>
    <a:srgbClr val="008C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89336-9DFF-9E7C-3394-9193C64D8706}" v="8" dt="2022-11-03T15:00:40.230"/>
    <p1510:client id="{D3D80C30-2DDE-4926-A506-7F8377FFB96B}" v="1127" dt="2022-06-06T17:34:14.8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/>
    <p:restoredTop sz="94699"/>
  </p:normalViewPr>
  <p:slideViewPr>
    <p:cSldViewPr>
      <p:cViewPr varScale="1">
        <p:scale>
          <a:sx n="115" d="100"/>
          <a:sy n="115" d="100"/>
        </p:scale>
        <p:origin x="1784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7DC01-CB11-8344-A5CD-1055FEF3C8DE}" type="datetimeFigureOut">
              <a:rPr lang="en-US" smtClean="0"/>
              <a:t>7/6/24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08DD-E55C-7E42-A6A3-4F6B67015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3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5C245CA-3254-0347-A4AA-6EDD985A2B0B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86594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494F00A5-8EEC-F645-A681-48E12E2AA8AC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1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C313080-83AC-4749-BE66-AE3A112E4E35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Title 7">
            <a:extLst>
              <a:ext uri="{FF2B5EF4-FFF2-40B4-BE49-F238E27FC236}">
                <a16:creationId xmlns:a16="http://schemas.microsoft.com/office/drawing/2014/main" id="{B447E117-4F4F-2040-B076-13C4DEA1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927" y="3505200"/>
            <a:ext cx="6607474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A1841A-532C-1547-95FA-CBA40F561B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2" y="3534335"/>
            <a:ext cx="2401948" cy="6917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4E5C2F-6C2E-0049-B306-422D9B4FB3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7315557"/>
            <a:ext cx="2743200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17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AE4FDAD9-FA4E-9649-917A-061BC6AE115A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79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7">
            <a:extLst>
              <a:ext uri="{FF2B5EF4-FFF2-40B4-BE49-F238E27FC236}">
                <a16:creationId xmlns:a16="http://schemas.microsoft.com/office/drawing/2014/main" id="{FC3ED4F8-6684-3142-A370-D04537A7CBA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002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6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6A7F94-1C88-864A-B31E-BCD969F71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008469"/>
            <a:ext cx="13284200" cy="184665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662515"/>
            <a:ext cx="13296896" cy="1477328"/>
          </a:xfrm>
          <a:prstGeom prst="rect">
            <a:avLst/>
          </a:prstGeom>
        </p:spPr>
        <p:txBody>
          <a:bodyPr numCol="2"/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745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6200" y="2662515"/>
            <a:ext cx="10083796" cy="4424085"/>
          </a:xfrm>
          <a:prstGeom prst="rect">
            <a:avLst/>
          </a:prstGeom>
        </p:spPr>
        <p:txBody>
          <a:bodyPr numCol="2"/>
          <a:lstStyle>
            <a:lvl1pPr marL="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8EB8B395-E331-534D-BDD0-08C2F536C7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968750" y="2171700"/>
            <a:ext cx="100012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200" b="1"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C6060EC-B546-1347-99E7-047557985B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5796" y="2258728"/>
            <a:ext cx="2802893" cy="27984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5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>
            <a:extLst>
              <a:ext uri="{FF2B5EF4-FFF2-40B4-BE49-F238E27FC236}">
                <a16:creationId xmlns:a16="http://schemas.microsoft.com/office/drawing/2014/main" id="{9CC39161-F2C5-8B43-9FFE-20463E60B3D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42AB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30" y="2000071"/>
            <a:ext cx="13284200" cy="1200329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DEECBE6-4790-D34C-AF67-FB9046932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95" y="575608"/>
            <a:ext cx="13284200" cy="5100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167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6">
            <a:extLst>
              <a:ext uri="{FF2B5EF4-FFF2-40B4-BE49-F238E27FC236}">
                <a16:creationId xmlns:a16="http://schemas.microsoft.com/office/drawing/2014/main" id="{5F851611-0C51-1C4A-8163-535500451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1400" b="1"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4">
            <a:extLst>
              <a:ext uri="{FF2B5EF4-FFF2-40B4-BE49-F238E27FC236}">
                <a16:creationId xmlns:a16="http://schemas.microsoft.com/office/drawing/2014/main" id="{5D3F7DA7-2D4B-F94C-9869-083212E0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2617450" cy="7386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0FB365C-CFA7-3540-AEAB-2E731F478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2008469"/>
            <a:ext cx="12617450" cy="19389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71" r:id="rId4"/>
    <p:sldLayoutId id="2147483662" r:id="rId5"/>
    <p:sldLayoutId id="2147483667" r:id="rId6"/>
    <p:sldLayoutId id="2147483666" r:id="rId7"/>
    <p:sldLayoutId id="2147483668" r:id="rId8"/>
    <p:sldLayoutId id="2147483665" r:id="rId9"/>
    <p:sldLayoutId id="2147483669" r:id="rId10"/>
  </p:sldLayoutIdLst>
  <p:hf hdr="0" ftr="0" dt="0"/>
  <p:txStyles>
    <p:titleStyle>
      <a:lvl1pPr>
        <a:defRPr sz="4200" b="1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57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2pPr>
      <a:lvl3pPr marL="12001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309D-2B55-811E-0D84-482E8DB4C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168" y="2116485"/>
            <a:ext cx="6479032" cy="1769715"/>
          </a:xfrm>
        </p:spPr>
        <p:txBody>
          <a:bodyPr/>
          <a:lstStyle/>
          <a:p>
            <a:r>
              <a:rPr lang="en-US" sz="4800" dirty="0"/>
              <a:t>Toronto Cycling Infrastructure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DA2C7-031F-8306-2D81-99EE58A16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6479032" cy="2215991"/>
          </a:xfrm>
        </p:spPr>
        <p:txBody>
          <a:bodyPr/>
          <a:lstStyle/>
          <a:p>
            <a:r>
              <a:rPr lang="en-US" sz="1600" dirty="0"/>
              <a:t>Richard Wen</a:t>
            </a:r>
          </a:p>
          <a:p>
            <a:endParaRPr lang="en-US" sz="1600" dirty="0"/>
          </a:p>
          <a:p>
            <a:r>
              <a:rPr lang="en-US" sz="1600" dirty="0"/>
              <a:t>Postdoctoral Fellow</a:t>
            </a:r>
          </a:p>
          <a:p>
            <a:r>
              <a:rPr lang="en-US" sz="1600" b="0" dirty="0"/>
              <a:t>Dalla Lana School of Public Health</a:t>
            </a:r>
          </a:p>
          <a:p>
            <a:r>
              <a:rPr lang="en-US" sz="1600" b="0" dirty="0"/>
              <a:t>University of Toronto</a:t>
            </a:r>
          </a:p>
          <a:p>
            <a:endParaRPr lang="en-US" sz="1600" b="0" dirty="0"/>
          </a:p>
          <a:p>
            <a:r>
              <a:rPr lang="en-US" sz="1600" b="0" i="1" dirty="0" err="1"/>
              <a:t>richard.wen@utoronto.ca</a:t>
            </a:r>
            <a:endParaRPr lang="en-US" sz="1600" b="0" i="1" dirty="0"/>
          </a:p>
          <a:p>
            <a:endParaRPr lang="en-US" sz="1600" b="0" i="1" dirty="0"/>
          </a:p>
          <a:p>
            <a:r>
              <a:rPr lang="en-US" sz="1600" b="0" dirty="0"/>
              <a:t>July 9, 2024</a:t>
            </a:r>
          </a:p>
        </p:txBody>
      </p:sp>
    </p:spTree>
    <p:extLst>
      <p:ext uri="{BB962C8B-B14F-4D97-AF65-F5344CB8AC3E}">
        <p14:creationId xmlns:p14="http://schemas.microsoft.com/office/powerpoint/2010/main" val="4127620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7ACC8-D9C8-BF18-8593-EF2DCA36C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b="9119"/>
          <a:stretch/>
        </p:blipFill>
        <p:spPr>
          <a:xfrm>
            <a:off x="2057400" y="1447800"/>
            <a:ext cx="969264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49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8B021-A074-A6E1-ECAB-47A43C598341}"/>
              </a:ext>
            </a:extLst>
          </p:cNvPr>
          <p:cNvSpPr txBox="1"/>
          <p:nvPr/>
        </p:nvSpPr>
        <p:spPr>
          <a:xfrm>
            <a:off x="762000" y="1600200"/>
            <a:ext cx="12649200" cy="259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 the difference in installation years (74.5% Correct, 78.2% ±1 Year)?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Does the increase in cycling infrastructure after 2019 make sense?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COVID-19 period, &gt;6X net change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365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12A11CE-1AEB-22C8-804C-66A0FE570259}"/>
              </a:ext>
            </a:extLst>
          </p:cNvPr>
          <p:cNvSpPr/>
          <p:nvPr/>
        </p:nvSpPr>
        <p:spPr>
          <a:xfrm>
            <a:off x="1732681" y="5500692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  Evaluate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yearly trends in cycling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infrastructur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1832945-A66E-EC1D-0B83-1095312981DE}"/>
              </a:ext>
            </a:extLst>
          </p:cNvPr>
          <p:cNvSpPr/>
          <p:nvPr/>
        </p:nvSpPr>
        <p:spPr>
          <a:xfrm>
            <a:off x="1732681" y="3306086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 Verify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installation and upgrade data are accurate</a:t>
            </a:r>
          </a:p>
        </p:txBody>
      </p:sp>
      <p:pic>
        <p:nvPicPr>
          <p:cNvPr id="12" name="Picture 11" descr="A green and white circle with white arrow and graph&#10;&#10;Description automatically generated">
            <a:extLst>
              <a:ext uri="{FF2B5EF4-FFF2-40B4-BE49-F238E27FC236}">
                <a16:creationId xmlns:a16="http://schemas.microsoft.com/office/drawing/2014/main" id="{616575CE-2955-FB61-C899-8B1849DC1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5" y="3066680"/>
            <a:ext cx="1785811" cy="39781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5407A3-52AA-5011-44C0-D4DC82AC77C9}"/>
              </a:ext>
            </a:extLst>
          </p:cNvPr>
          <p:cNvSpPr txBox="1"/>
          <p:nvPr/>
        </p:nvSpPr>
        <p:spPr>
          <a:xfrm>
            <a:off x="709924" y="1611541"/>
            <a:ext cx="1273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dedicated cycling infrastructure (painted lanes, buffered lanes, and cycle tracks as defined by the Canadian Bikeway Comfort and Safety (Can-BICS)</a:t>
            </a:r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classification system) in the city of Toronto from 2010 to 2022: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D95141-941C-095B-0508-11CF576E276D}"/>
              </a:ext>
            </a:extLst>
          </p:cNvPr>
          <p:cNvSpPr/>
          <p:nvPr/>
        </p:nvSpPr>
        <p:spPr>
          <a:xfrm>
            <a:off x="689142" y="3075148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1598533-53F9-3610-4892-B2B97AF055C9}"/>
              </a:ext>
            </a:extLst>
          </p:cNvPr>
          <p:cNvSpPr/>
          <p:nvPr/>
        </p:nvSpPr>
        <p:spPr>
          <a:xfrm>
            <a:off x="689142" y="5249072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3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Toronto Cycling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A992BD-F460-A9C3-51D9-576FB5F20233}"/>
              </a:ext>
            </a:extLst>
          </p:cNvPr>
          <p:cNvGrpSpPr>
            <a:grpSpLocks noChangeAspect="1"/>
          </p:cNvGrpSpPr>
          <p:nvPr/>
        </p:nvGrpSpPr>
        <p:grpSpPr>
          <a:xfrm>
            <a:off x="762000" y="1847158"/>
            <a:ext cx="8929255" cy="3355335"/>
            <a:chOff x="1544053" y="5891993"/>
            <a:chExt cx="2570747" cy="9660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0D1EAE-92F2-5C46-7BC7-84CBAF9F4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0" b="1225"/>
            <a:stretch/>
          </p:blipFill>
          <p:spPr>
            <a:xfrm>
              <a:off x="1544053" y="5891993"/>
              <a:ext cx="2570747" cy="966006"/>
            </a:xfrm>
            <a:prstGeom prst="round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D833EDB-716C-5877-5B92-E57D510553F7}"/>
                </a:ext>
              </a:extLst>
            </p:cNvPr>
            <p:cNvSpPr/>
            <p:nvPr/>
          </p:nvSpPr>
          <p:spPr>
            <a:xfrm>
              <a:off x="1544053" y="5891993"/>
              <a:ext cx="2555507" cy="966006"/>
            </a:xfrm>
            <a:prstGeom prst="roundRect">
              <a:avLst>
                <a:gd name="adj" fmla="val 15834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Toronto Bikeways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32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open.toronto.ca</a:t>
              </a:r>
              <a:r>
                <a:rPr lang="en-US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/dataset/cycling-network</a:t>
              </a:r>
            </a:p>
            <a:p>
              <a:pPr algn="ctr"/>
              <a:r>
                <a:rPr lang="en-US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(Downloaded January 2023)</a:t>
              </a:r>
            </a:p>
            <a:p>
              <a:pPr algn="ctr"/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0A485EA-D0EA-3466-C8EA-6688EC991C80}"/>
              </a:ext>
            </a:extLst>
          </p:cNvPr>
          <p:cNvSpPr txBox="1"/>
          <p:nvPr/>
        </p:nvSpPr>
        <p:spPr>
          <a:xfrm>
            <a:off x="762000" y="5695158"/>
            <a:ext cx="12268200" cy="1185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1323 Road Segments</a:t>
            </a:r>
          </a:p>
          <a:p>
            <a:pPr>
              <a:lnSpc>
                <a:spcPct val="114000"/>
              </a:lnSpc>
            </a:pPr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Types: Cycle tracks, bike lanes, neighborhood routes with sharrows, multi-use trails, signed cycling routes</a:t>
            </a:r>
          </a:p>
          <a:p>
            <a:pPr>
              <a:lnSpc>
                <a:spcPct val="114000"/>
              </a:lnSpc>
            </a:pPr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Cycle tracks, bike lanes</a:t>
            </a:r>
          </a:p>
        </p:txBody>
      </p:sp>
    </p:spTree>
    <p:extLst>
      <p:ext uri="{BB962C8B-B14F-4D97-AF65-F5344CB8AC3E}">
        <p14:creationId xmlns:p14="http://schemas.microsoft.com/office/powerpoint/2010/main" val="275372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07886"/>
          </a:xfrm>
        </p:spPr>
        <p:txBody>
          <a:bodyPr/>
          <a:lstStyle/>
          <a:p>
            <a:r>
              <a:rPr lang="en-US" sz="4000" dirty="0"/>
              <a:t>Methods: Verification of Installations and Upgrades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0A25A-8E3D-F33B-D30B-44B809E21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59597"/>
            <a:ext cx="3825760" cy="170210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CB2F42D-5299-BD9F-F77B-C0D95CE6509A}"/>
              </a:ext>
            </a:extLst>
          </p:cNvPr>
          <p:cNvGrpSpPr>
            <a:grpSpLocks noChangeAspect="1"/>
          </p:cNvGrpSpPr>
          <p:nvPr/>
        </p:nvGrpSpPr>
        <p:grpSpPr>
          <a:xfrm>
            <a:off x="747839" y="2541011"/>
            <a:ext cx="3909309" cy="1739276"/>
            <a:chOff x="8680730" y="366936"/>
            <a:chExt cx="1520606" cy="67652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1865113-CF14-C8FA-3C4D-35D6AD3D9B1B}"/>
                </a:ext>
              </a:extLst>
            </p:cNvPr>
            <p:cNvSpPr/>
            <p:nvPr/>
          </p:nvSpPr>
          <p:spPr>
            <a:xfrm>
              <a:off x="8680730" y="366936"/>
              <a:ext cx="1520606" cy="676527"/>
            </a:xfrm>
            <a:prstGeom prst="roundRect">
              <a:avLst>
                <a:gd name="adj" fmla="val 142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Picture 4" descr="Gsv">
              <a:extLst>
                <a:ext uri="{FF2B5EF4-FFF2-40B4-BE49-F238E27FC236}">
                  <a16:creationId xmlns:a16="http://schemas.microsoft.com/office/drawing/2014/main" id="{01A87433-8A17-397E-225A-317DFA47E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948" y="613218"/>
              <a:ext cx="1308169" cy="18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6110BE2-0AD8-C58E-9326-F153CF965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172" y="2531717"/>
            <a:ext cx="3880019" cy="17578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544364-FA9D-BFC6-438F-3195336295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83"/>
          <a:stretch/>
        </p:blipFill>
        <p:spPr>
          <a:xfrm>
            <a:off x="9885463" y="4679665"/>
            <a:ext cx="3626728" cy="2025935"/>
          </a:xfrm>
          <a:prstGeom prst="round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33E351-9AF4-69AA-6573-1B9C9B656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39" y="4679665"/>
            <a:ext cx="3990254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1003C1-BCC3-3629-9E75-0417A9D89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159" y="4679664"/>
            <a:ext cx="3729841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4522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07886"/>
          </a:xfrm>
        </p:spPr>
        <p:txBody>
          <a:bodyPr/>
          <a:lstStyle/>
          <a:p>
            <a:r>
              <a:rPr lang="en-US" sz="4000" dirty="0"/>
              <a:t>Methods: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565F41-35FD-14B8-8DD2-D7E66DB2C0AE}"/>
              </a:ext>
            </a:extLst>
          </p:cNvPr>
          <p:cNvGrpSpPr/>
          <p:nvPr/>
        </p:nvGrpSpPr>
        <p:grpSpPr>
          <a:xfrm>
            <a:off x="670225" y="4659665"/>
            <a:ext cx="12740975" cy="2579335"/>
            <a:chOff x="673100" y="1535465"/>
            <a:chExt cx="12740975" cy="2579335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EA8B2A2-D17B-480B-7547-E5F028D624E0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CA0055D-957F-E906-8AC2-BFBA8895E0EF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BD8D2A7-B2F6-33B5-6686-B04C9A39808F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Adjusted Yearly Road Lengths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14CD4B-9F31-83D2-DDE1-5C28147A058D}"/>
                  </a:ext>
                </a:extLst>
              </p:cNvPr>
              <p:cNvSpPr txBox="1"/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𝑖𝑛𝑠𝑡𝑎𝑙𝑙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𝑟𝑒𝑝𝑙𝑎𝑐𝑒𝑚𝑒𝑛𝑡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14CD4B-9F31-83D2-DDE1-5C28147A0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blipFill>
                <a:blip r:embed="rId2"/>
                <a:stretch>
                  <a:fillRect l="-89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72A6939-57B4-9219-B00C-CAE40B464823}"/>
              </a:ext>
            </a:extLst>
          </p:cNvPr>
          <p:cNvGrpSpPr/>
          <p:nvPr/>
        </p:nvGrpSpPr>
        <p:grpSpPr>
          <a:xfrm>
            <a:off x="673100" y="1611665"/>
            <a:ext cx="12740975" cy="2579335"/>
            <a:chOff x="673100" y="1535465"/>
            <a:chExt cx="12740975" cy="257933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D774F65-8EC7-58B0-699B-5CCB62A5712B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192D75E-C7CD-3ABD-B5AC-5ADC7F90B2A4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4F7C616-7983-C7A7-9BAD-D53C48F9BCCF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Yearly Road Lengths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457419-F741-0254-4E23-2A3B676C95FC}"/>
                  </a:ext>
                </a:extLst>
              </p:cNvPr>
              <p:cNvSpPr txBox="1"/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𝑡𝑦𝑝𝑒</m:t>
                              </m:r>
                            </m:sub>
                          </m:sSub>
                        </m:e>
                      </m:nary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457419-F741-0254-4E23-2A3B676C9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blipFill>
                <a:blip r:embed="rId3"/>
                <a:stretch>
                  <a:fillRect l="-1224" t="-115476" r="-408" b="-16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1D0F6B9-8729-A986-31B8-D4665F918E39}"/>
              </a:ext>
            </a:extLst>
          </p:cNvPr>
          <p:cNvGrpSpPr>
            <a:grpSpLocks noChangeAspect="1"/>
          </p:cNvGrpSpPr>
          <p:nvPr/>
        </p:nvGrpSpPr>
        <p:grpSpPr>
          <a:xfrm>
            <a:off x="1219200" y="2731827"/>
            <a:ext cx="948875" cy="948875"/>
            <a:chOff x="6119221" y="229502"/>
            <a:chExt cx="900000" cy="900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81ADBEF-5182-BE56-72E7-F492B3F16A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221" y="229502"/>
              <a:ext cx="900000" cy="900000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Mathematics with solid fill">
              <a:extLst>
                <a:ext uri="{FF2B5EF4-FFF2-40B4-BE49-F238E27FC236}">
                  <a16:creationId xmlns:a16="http://schemas.microsoft.com/office/drawing/2014/main" id="{506DC606-FBDD-392B-324D-DA6BEDD55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9984" y="360265"/>
              <a:ext cx="638474" cy="638474"/>
            </a:xfrm>
            <a:prstGeom prst="rect">
              <a:avLst/>
            </a:prstGeom>
          </p:spPr>
        </p:pic>
      </p:grpSp>
      <p:pic>
        <p:nvPicPr>
          <p:cNvPr id="29" name="Graphic 28" descr="Caret Right with solid fill">
            <a:extLst>
              <a:ext uri="{FF2B5EF4-FFF2-40B4-BE49-F238E27FC236}">
                <a16:creationId xmlns:a16="http://schemas.microsoft.com/office/drawing/2014/main" id="{E451B3E6-FD02-C23A-5364-27E84E07F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737331" y="4117322"/>
            <a:ext cx="603886" cy="603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967D0C4-D587-E7C3-9A27-62034B8674EA}"/>
              </a:ext>
            </a:extLst>
          </p:cNvPr>
          <p:cNvGrpSpPr/>
          <p:nvPr/>
        </p:nvGrpSpPr>
        <p:grpSpPr>
          <a:xfrm>
            <a:off x="1219200" y="5795879"/>
            <a:ext cx="948875" cy="948875"/>
            <a:chOff x="1219200" y="5795879"/>
            <a:chExt cx="948875" cy="94887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CF1C19F-1316-434A-291B-FAA69ADB48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9200" y="5795879"/>
              <a:ext cx="948875" cy="948875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Settings with solid fill">
              <a:extLst>
                <a:ext uri="{FF2B5EF4-FFF2-40B4-BE49-F238E27FC236}">
                  <a16:creationId xmlns:a16="http://schemas.microsoft.com/office/drawing/2014/main" id="{952E56AB-205A-6C0C-707C-CE82BD88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41541" y="5913744"/>
              <a:ext cx="704191" cy="704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4904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Segment Inclusions and Exclusions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 descr="A flowchart of a flowchart&#10;&#10;Description automatically generated">
            <a:extLst>
              <a:ext uri="{FF2B5EF4-FFF2-40B4-BE49-F238E27FC236}">
                <a16:creationId xmlns:a16="http://schemas.microsoft.com/office/drawing/2014/main" id="{140442E3-336D-ED46-1270-4DFCD6EEE9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50" b="7486"/>
          <a:stretch/>
        </p:blipFill>
        <p:spPr>
          <a:xfrm>
            <a:off x="762000" y="3429000"/>
            <a:ext cx="12234940" cy="3124200"/>
          </a:xfrm>
          <a:prstGeom prst="rect">
            <a:avLst/>
          </a:prstGeom>
        </p:spPr>
      </p:pic>
      <p:pic>
        <p:nvPicPr>
          <p:cNvPr id="5" name="Picture 4" descr="A flowchart of a flowchart&#10;&#10;Description automatically generated">
            <a:extLst>
              <a:ext uri="{FF2B5EF4-FFF2-40B4-BE49-F238E27FC236}">
                <a16:creationId xmlns:a16="http://schemas.microsoft.com/office/drawing/2014/main" id="{33A6407F-F354-F9D1-B4A9-6D645112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04"/>
          <a:stretch/>
        </p:blipFill>
        <p:spPr>
          <a:xfrm>
            <a:off x="762000" y="2160581"/>
            <a:ext cx="12234939" cy="1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E4A6A-B3C3-018B-5874-936217B8B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524000"/>
            <a:ext cx="10548619" cy="586034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44111A7-1DFD-FA84-EBCD-4A9CCF5E6625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74.5% Correct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D926F7-850B-3CAB-7D0E-7A44F104D9EB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78.2% ±1 Year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2FBB-8E13-B942-AA10-BCA991514A3D}"/>
              </a:ext>
            </a:extLst>
          </p:cNvPr>
          <p:cNvSpPr/>
          <p:nvPr/>
        </p:nvSpPr>
        <p:spPr>
          <a:xfrm>
            <a:off x="4212000" y="1944000"/>
            <a:ext cx="3960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DCD950-F39D-C274-BEB9-F7A83055C76D}"/>
              </a:ext>
            </a:extLst>
          </p:cNvPr>
          <p:cNvSpPr/>
          <p:nvPr/>
        </p:nvSpPr>
        <p:spPr>
          <a:xfrm>
            <a:off x="4014000" y="6694800"/>
            <a:ext cx="198000" cy="1884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A3D514-D803-829C-1EA4-270750111AA1}"/>
              </a:ext>
            </a:extLst>
          </p:cNvPr>
          <p:cNvSpPr/>
          <p:nvPr/>
        </p:nvSpPr>
        <p:spPr>
          <a:xfrm>
            <a:off x="4608000" y="6804000"/>
            <a:ext cx="198000" cy="79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1D4A8-C829-EEEA-9B7A-EC937EDEB6BF}"/>
              </a:ext>
            </a:extLst>
          </p:cNvPr>
          <p:cNvSpPr txBox="1"/>
          <p:nvPr/>
        </p:nvSpPr>
        <p:spPr>
          <a:xfrm>
            <a:off x="4014000" y="7169338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2487161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Infrastructure per 1000 km of Roadway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80C0E2-26BC-6AE2-F52D-5B4F5142F8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" t="73208" r="1839" b="3634"/>
          <a:stretch/>
        </p:blipFill>
        <p:spPr>
          <a:xfrm>
            <a:off x="936916" y="1866900"/>
            <a:ext cx="1216438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58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Net Change per 1000 km of Roadway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23E95-CCC8-0600-2A4E-4C0F6681B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53" r="15278" b="71799"/>
          <a:stretch/>
        </p:blipFill>
        <p:spPr>
          <a:xfrm>
            <a:off x="673100" y="1426791"/>
            <a:ext cx="7099302" cy="3113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D51176-65D3-881A-768F-30705D6B7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925" r="15849" b="25454"/>
          <a:stretch/>
        </p:blipFill>
        <p:spPr>
          <a:xfrm>
            <a:off x="762000" y="4497202"/>
            <a:ext cx="6420069" cy="2894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C4554B-DFB4-2767-1A28-555AA9A14E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74546" r="14525" b="2778"/>
          <a:stretch/>
        </p:blipFill>
        <p:spPr>
          <a:xfrm>
            <a:off x="7162800" y="4543239"/>
            <a:ext cx="6692027" cy="2848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E713A-9670-CECF-5FE9-FE6D5DA99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1" t="81827" r="-532" b="9455"/>
          <a:stretch/>
        </p:blipFill>
        <p:spPr>
          <a:xfrm>
            <a:off x="7714753" y="1752600"/>
            <a:ext cx="3303767" cy="267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99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62222f-b1b3-4f11-b8ef-7e66d7281017" xsi:nil="true"/>
    <lcf76f155ced4ddcb4097134ff3c332f xmlns="75289978-22bd-4030-93b3-eda410817337">
      <Terms xmlns="http://schemas.microsoft.com/office/infopath/2007/PartnerControls"/>
    </lcf76f155ced4ddcb4097134ff3c332f>
    <SharedWithUsers xmlns="6c62222f-b1b3-4f11-b8ef-7e66d7281017">
      <UserInfo>
        <DisplayName>Nadia Ismail</DisplayName>
        <AccountId>6198</AccountId>
        <AccountType/>
      </UserInfo>
      <UserInfo>
        <DisplayName>Withney McKnight</DisplayName>
        <AccountId>802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6D125EB0076343ABA9906774C8236C" ma:contentTypeVersion="15" ma:contentTypeDescription="Create a new document." ma:contentTypeScope="" ma:versionID="d9aff4f06d8d05ac10a88681b1f3df99">
  <xsd:schema xmlns:xsd="http://www.w3.org/2001/XMLSchema" xmlns:xs="http://www.w3.org/2001/XMLSchema" xmlns:p="http://schemas.microsoft.com/office/2006/metadata/properties" xmlns:ns2="75289978-22bd-4030-93b3-eda410817337" xmlns:ns3="6c62222f-b1b3-4f11-b8ef-7e66d7281017" targetNamespace="http://schemas.microsoft.com/office/2006/metadata/properties" ma:root="true" ma:fieldsID="1bcf6714def21295a1f1e739d346dc5b" ns2:_="" ns3:_="">
    <xsd:import namespace="75289978-22bd-4030-93b3-eda410817337"/>
    <xsd:import namespace="6c62222f-b1b3-4f11-b8ef-7e66d72810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89978-22bd-4030-93b3-eda4108173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e164b29-4069-4387-b6aa-f01f2a1f47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62222f-b1b3-4f11-b8ef-7e66d7281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393e4b8-67ce-4460-93f7-8d6db03d6bba}" ma:internalName="TaxCatchAll" ma:showField="CatchAllData" ma:web="6c62222f-b1b3-4f11-b8ef-7e66d72810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8AEBBE-9FE1-4DFA-9639-C72269117377}">
  <ds:schemaRefs>
    <ds:schemaRef ds:uri="http://schemas.microsoft.com/office/2006/metadata/properties"/>
    <ds:schemaRef ds:uri="http://schemas.microsoft.com/office/infopath/2007/PartnerControls"/>
    <ds:schemaRef ds:uri="6c62222f-b1b3-4f11-b8ef-7e66d7281017"/>
    <ds:schemaRef ds:uri="75289978-22bd-4030-93b3-eda410817337"/>
  </ds:schemaRefs>
</ds:datastoreItem>
</file>

<file path=customXml/itemProps2.xml><?xml version="1.0" encoding="utf-8"?>
<ds:datastoreItem xmlns:ds="http://schemas.openxmlformats.org/officeDocument/2006/customXml" ds:itemID="{17CF2A61-E36D-4CF3-BDD7-7BC2B6EA9F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289978-22bd-4030-93b3-eda410817337"/>
    <ds:schemaRef ds:uri="6c62222f-b1b3-4f11-b8ef-7e66d7281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8EB84A-BC12-4C73-8DB4-15FEC72087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2912</TotalTime>
  <Words>261</Words>
  <Application>Microsoft Macintosh PowerPoint</Application>
  <PresentationFormat>Custom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Century Gothic</vt:lpstr>
      <vt:lpstr>Office Theme</vt:lpstr>
      <vt:lpstr>Toronto Cycling Infrastructure Questions</vt:lpstr>
      <vt:lpstr>Research Objectives</vt:lpstr>
      <vt:lpstr>Data: Toronto Cycling Network</vt:lpstr>
      <vt:lpstr>Methods: Verification of Installations and Upgrades</vt:lpstr>
      <vt:lpstr>Methods: Evaluation</vt:lpstr>
      <vt:lpstr>Results: Segment Inclusions and Exclusions</vt:lpstr>
      <vt:lpstr>Results: Installation Year Accuracy</vt:lpstr>
      <vt:lpstr>Results: Infrastructure per 1000 km of Roadway</vt:lpstr>
      <vt:lpstr>Results: Net Change per 1000 km of Roadway</vt:lpstr>
      <vt:lpstr>Results: Changes Since January 2020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Health  Studies: Canadian Inuit</dc:title>
  <dc:creator>Nicole Local</dc:creator>
  <cp:lastModifiedBy>Richard Wen</cp:lastModifiedBy>
  <cp:revision>161</cp:revision>
  <dcterms:created xsi:type="dcterms:W3CDTF">2019-01-15T21:43:35Z</dcterms:created>
  <dcterms:modified xsi:type="dcterms:W3CDTF">2024-07-07T03:05:42Z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2019-01-15T00:00:00Z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2019-01-15T00:00:00Z</vt:filetime>
  </property>
  <property fmtid="{D5CDD505-2E9C-101B-9397-08002B2CF9AE}" pid="5" name="ContentTypeId">
    <vt:lpwstr>0x010100B26D125EB0076343ABA9906774C8236C</vt:lpwstr>
  </property>
  <property fmtid="{D5CDD505-2E9C-101B-9397-08002B2CF9AE}" pid="6" name="MediaServiceImageTags">
    <vt:lpwstr/>
  </property>
</Properties>
</file>